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17.04.2019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17.04.2019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836712"/>
            <a:ext cx="7772400" cy="1470025"/>
          </a:xfrm>
        </p:spPr>
        <p:txBody>
          <a:bodyPr>
            <a:normAutofit fontScale="90000"/>
          </a:bodyPr>
          <a:lstStyle/>
          <a:p>
            <a:r>
              <a:rPr lang="ru-RU" b="1" dirty="0" smtClean="0">
                <a:latin typeface="Times New Roman" pitchFamily="18" charset="0"/>
                <a:cs typeface="Times New Roman" pitchFamily="18" charset="0"/>
              </a:rPr>
              <a:t>Анализ консолидированной и сегментарной отчетности организации</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95536" y="2708920"/>
            <a:ext cx="8208912" cy="3744416"/>
          </a:xfrm>
        </p:spPr>
        <p:txBody>
          <a:bodyPr>
            <a:normAutofit fontScale="92500"/>
          </a:bodyPr>
          <a:lstStyle/>
          <a:p>
            <a:pPr algn="just"/>
            <a:r>
              <a:rPr lang="ru-RU"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1. Сущность и основные понятия консолидированной отчетности в России.</a:t>
            </a:r>
          </a:p>
          <a:p>
            <a:pPr algn="just"/>
            <a:r>
              <a:rPr lang="ru-RU"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2. Процедуры и принципы подготовки и представления консолидированной отчетности.</a:t>
            </a:r>
          </a:p>
          <a:p>
            <a:pPr algn="just"/>
            <a:r>
              <a:rPr lang="ru-RU"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3. Методы консолидации отчетности.</a:t>
            </a:r>
          </a:p>
          <a:p>
            <a:pPr algn="just"/>
            <a:r>
              <a:rPr lang="ru-RU"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4. Специфика анализа сегментарной отчетности</a:t>
            </a:r>
          </a:p>
          <a:p>
            <a:pPr algn="just"/>
            <a:endParaRPr lang="ru-RU"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79512" y="260648"/>
            <a:ext cx="871296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tab pos="325438" algn="l"/>
                <a:tab pos="423863" algn="l"/>
                <a:tab pos="6858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Представленные особенности консолидированной отчетности раскрывают ее роль в деятельности группы: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Финансовая отчетность материнской компании для поддержания положительных представлений о группе и укрепления позиций на фондовом рынке, излагает обобщающую информацию в целом по группе.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 заменяя отдельных финансовых отчетов, дает более объективную картину хозяйственных операций и финансового положения единой экономической единицы, в том числе и для принятия управленческих решений.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Через контролирующую функцию дает характеристику экономической взаимосвязи и взаимодействия подразделений материнской компании, поскольку отчетность составляется в валюте материнской компании.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Оказывает прямое влияние на финансирование и финансовое планирование деятельности структурных подразделений.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611560" y="620688"/>
            <a:ext cx="820891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Процедуры и принципы подготовки и представления консолидированной отчетности</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Консолидация отчетности выполняется в два этапа: сначала построчно суммируются показатели отчетности компаний группы, а затем для исключения двойных оборотов применяются вычеты (корректировки) по обязательствам, имуществу, финансовым результатам, относящимся к деятельности компаний внутри группы.</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таблице 23 приведены показатели, подлежащие исключению из консолидированной отчетности группы компаний.</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23528" y="1124744"/>
          <a:ext cx="8424936" cy="5530389"/>
        </p:xfrm>
        <a:graphic>
          <a:graphicData uri="http://schemas.openxmlformats.org/drawingml/2006/table">
            <a:tbl>
              <a:tblPr/>
              <a:tblGrid>
                <a:gridCol w="4212468"/>
                <a:gridCol w="4212468"/>
              </a:tblGrid>
              <a:tr h="798369">
                <a:tc>
                  <a:txBody>
                    <a:bodyPr/>
                    <a:lstStyle/>
                    <a:p>
                      <a:pPr algn="ctr">
                        <a:lnSpc>
                          <a:spcPct val="115000"/>
                        </a:lnSpc>
                        <a:spcAft>
                          <a:spcPts val="0"/>
                        </a:spcAft>
                      </a:pPr>
                      <a:r>
                        <a:rPr lang="ru-RU" sz="1800">
                          <a:latin typeface="Times New Roman" pitchFamily="18" charset="0"/>
                          <a:ea typeface="Times New Roman"/>
                          <a:cs typeface="Times New Roman" pitchFamily="18" charset="0"/>
                        </a:rPr>
                        <a:t>Исключаемые из консолидированного баланса</a:t>
                      </a:r>
                    </a:p>
                  </a:txBody>
                  <a:tcPr marL="59784" marR="59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800">
                          <a:latin typeface="Times New Roman" pitchFamily="18" charset="0"/>
                          <a:ea typeface="Times New Roman"/>
                          <a:cs typeface="Times New Roman" pitchFamily="18" charset="0"/>
                        </a:rPr>
                        <a:t>Исключаемые из консолидированного отчета о доходах и расходах</a:t>
                      </a:r>
                    </a:p>
                  </a:txBody>
                  <a:tcPr marL="59784" marR="59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57967">
                <a:tc>
                  <a:txBody>
                    <a:bodyPr/>
                    <a:lstStyle/>
                    <a:p>
                      <a:pPr>
                        <a:lnSpc>
                          <a:spcPct val="115000"/>
                        </a:lnSpc>
                        <a:spcAft>
                          <a:spcPts val="0"/>
                        </a:spcAft>
                      </a:pPr>
                      <a:r>
                        <a:rPr lang="ru-RU" sz="1800">
                          <a:latin typeface="Times New Roman" pitchFamily="18" charset="0"/>
                          <a:ea typeface="Times New Roman"/>
                          <a:cs typeface="Times New Roman" pitchFamily="18" charset="0"/>
                        </a:rPr>
                        <a:t>1. Финансовые вложения во взаимосвязанные организации </a:t>
                      </a:r>
                    </a:p>
                    <a:p>
                      <a:pPr>
                        <a:lnSpc>
                          <a:spcPct val="115000"/>
                        </a:lnSpc>
                        <a:spcAft>
                          <a:spcPts val="0"/>
                        </a:spcAft>
                      </a:pPr>
                      <a:r>
                        <a:rPr lang="ru-RU" sz="1800">
                          <a:latin typeface="Times New Roman" pitchFamily="18" charset="0"/>
                          <a:ea typeface="Times New Roman"/>
                          <a:cs typeface="Times New Roman" pitchFamily="18" charset="0"/>
                        </a:rPr>
                        <a:t>2. Доли в уставном капитале, принадлежащие взаимосвязанным организациям </a:t>
                      </a:r>
                    </a:p>
                    <a:p>
                      <a:pPr>
                        <a:lnSpc>
                          <a:spcPct val="115000"/>
                        </a:lnSpc>
                        <a:spcAft>
                          <a:spcPts val="0"/>
                        </a:spcAft>
                      </a:pPr>
                      <a:r>
                        <a:rPr lang="ru-RU" sz="1800">
                          <a:latin typeface="Times New Roman" pitchFamily="18" charset="0"/>
                          <a:ea typeface="Times New Roman"/>
                          <a:cs typeface="Times New Roman" pitchFamily="18" charset="0"/>
                        </a:rPr>
                        <a:t>3. Взаимная задолженность между участниками группы </a:t>
                      </a:r>
                    </a:p>
                    <a:p>
                      <a:pPr>
                        <a:lnSpc>
                          <a:spcPct val="115000"/>
                        </a:lnSpc>
                        <a:spcAft>
                          <a:spcPts val="0"/>
                        </a:spcAft>
                      </a:pPr>
                      <a:r>
                        <a:rPr lang="ru-RU" sz="1800">
                          <a:latin typeface="Times New Roman" pitchFamily="18" charset="0"/>
                          <a:ea typeface="Times New Roman"/>
                          <a:cs typeface="Times New Roman" pitchFamily="18" charset="0"/>
                        </a:rPr>
                        <a:t>4. Выданные и полученные займы, в которых заимодавец и заемщик – взаимосвязанные организации </a:t>
                      </a:r>
                    </a:p>
                    <a:p>
                      <a:pPr>
                        <a:lnSpc>
                          <a:spcPct val="115000"/>
                        </a:lnSpc>
                        <a:spcAft>
                          <a:spcPts val="0"/>
                        </a:spcAft>
                      </a:pPr>
                      <a:r>
                        <a:rPr lang="ru-RU" sz="1800">
                          <a:latin typeface="Times New Roman" pitchFamily="18" charset="0"/>
                          <a:ea typeface="Times New Roman"/>
                          <a:cs typeface="Times New Roman" pitchFamily="18" charset="0"/>
                        </a:rPr>
                        <a:t>5. Дивиденды, выплаченные другим участникам группы</a:t>
                      </a:r>
                    </a:p>
                    <a:p>
                      <a:pPr>
                        <a:lnSpc>
                          <a:spcPct val="115000"/>
                        </a:lnSpc>
                        <a:spcAft>
                          <a:spcPts val="0"/>
                        </a:spcAft>
                      </a:pPr>
                      <a:r>
                        <a:rPr lang="ru-RU" sz="1800">
                          <a:latin typeface="Times New Roman" pitchFamily="18" charset="0"/>
                          <a:ea typeface="Times New Roman"/>
                          <a:cs typeface="Times New Roman" pitchFamily="18" charset="0"/>
                        </a:rPr>
                        <a:t>6. Финансовые результаты, возникающие в результате операций между взаимосвязанными организациями    </a:t>
                      </a:r>
                    </a:p>
                  </a:txBody>
                  <a:tcPr marL="59784" marR="59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800" dirty="0">
                          <a:latin typeface="Times New Roman" pitchFamily="18" charset="0"/>
                          <a:ea typeface="Times New Roman"/>
                          <a:cs typeface="Times New Roman" pitchFamily="18" charset="0"/>
                        </a:rPr>
                        <a:t>1. Выручка от продажи продукции, работ и услуг взаимосвязанным организациям рассматриваемой группы </a:t>
                      </a:r>
                    </a:p>
                    <a:p>
                      <a:pPr>
                        <a:lnSpc>
                          <a:spcPct val="115000"/>
                        </a:lnSpc>
                        <a:spcAft>
                          <a:spcPts val="0"/>
                        </a:spcAft>
                      </a:pPr>
                      <a:r>
                        <a:rPr lang="ru-RU" sz="1800" dirty="0">
                          <a:latin typeface="Times New Roman" pitchFamily="18" charset="0"/>
                          <a:ea typeface="Times New Roman"/>
                          <a:cs typeface="Times New Roman" pitchFamily="18" charset="0"/>
                        </a:rPr>
                        <a:t>2. Стоимость товаров, работ и услуг (в том числе списанных в производство или реализованных), приобретенных у других взаимосвязанных организаций группы </a:t>
                      </a:r>
                    </a:p>
                    <a:p>
                      <a:pPr>
                        <a:lnSpc>
                          <a:spcPct val="115000"/>
                        </a:lnSpc>
                        <a:spcAft>
                          <a:spcPts val="0"/>
                        </a:spcAft>
                      </a:pPr>
                      <a:r>
                        <a:rPr lang="ru-RU" sz="1800" dirty="0">
                          <a:latin typeface="Times New Roman" pitchFamily="18" charset="0"/>
                          <a:ea typeface="Times New Roman"/>
                          <a:cs typeface="Times New Roman" pitchFamily="18" charset="0"/>
                        </a:rPr>
                        <a:t>3. Иные доходы и расходы, возникающие в результате операций между взаимосвязанными сторонами </a:t>
                      </a:r>
                    </a:p>
                    <a:p>
                      <a:pPr algn="just">
                        <a:lnSpc>
                          <a:spcPct val="115000"/>
                        </a:lnSpc>
                        <a:spcAft>
                          <a:spcPts val="0"/>
                        </a:spcAft>
                      </a:pPr>
                      <a:r>
                        <a:rPr lang="ru-RU" sz="1800" dirty="0">
                          <a:latin typeface="Times New Roman" pitchFamily="18" charset="0"/>
                          <a:ea typeface="Times New Roman"/>
                          <a:cs typeface="Times New Roman" pitchFamily="18" charset="0"/>
                        </a:rPr>
                        <a:t>4. Дивиденды, выплаченные другим участникам группы</a:t>
                      </a:r>
                    </a:p>
                  </a:txBody>
                  <a:tcPr marL="59784" marR="597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2529" name="Rectangle 1"/>
          <p:cNvSpPr>
            <a:spLocks noChangeArrowheads="1"/>
          </p:cNvSpPr>
          <p:nvPr/>
        </p:nvSpPr>
        <p:spPr bwMode="auto">
          <a:xfrm>
            <a:off x="755576" y="169187"/>
            <a:ext cx="760810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Показатели, исключаемые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из консолидированной отчетности группы компаний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95536" y="522258"/>
            <a:ext cx="8424936" cy="5847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Финансовые отчеты всех компаний группы должны быть составлены на одну дату. Если даты окончания финансового года компаний группы не совпадают, дочерняя компания должна сформировать промежуточную финансовую отчетность на дату, соответствующую окончанию финансового года головной компании. Материнские компании составляют и представляют в общеустановленном порядке помимо собственной бухгалтерской отчетности также сводную (консолидированную) отчетность, включающую показатели отчетов своих дочерних организаций, находящихся как на территории России, так и за рубежом.</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Также в пояснительной записке к сводной отчетности головная компания должна раскрывать информацию по сегментам и </a:t>
            </a:r>
            <a:r>
              <a:rPr kumimoji="0" lang="ru-RU"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аффилированным</a:t>
            </a: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лицам. При этом в отчетности организации следует отражать не только сам факт наличия у нее </a:t>
            </a:r>
            <a:r>
              <a:rPr kumimoji="0" lang="ru-RU"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аффилированных</a:t>
            </a: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 и характер взаимоотношений с ними, но и данные обо всех операциях между компанией и </a:t>
            </a:r>
            <a:r>
              <a:rPr kumimoji="0" lang="ru-RU" sz="22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аффилированными</a:t>
            </a:r>
            <a:r>
              <a:rPr kumimoji="0" lang="ru-RU" sz="2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лицами, имевших место в отчетном периоде.</a:t>
            </a:r>
            <a:endParaRPr kumimoji="0" lang="ru-RU"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51520" y="753132"/>
            <a:ext cx="864096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компания или физическое лицо контролируют другую организацию, или компания контролируется одним и тем же юридическим или одним и тем же физическим лицом (одной и той же группой лиц), то характер отношений между ними подлежит описанию в бухгалтерской отчетности независимо от того, имели ли место в отчетном периоде операции между ними.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подготовке годовой бухгалтерской отчетности организация самостоятельно определяет список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аффилированных</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 информация о которых подлежит раскрытию. Для сводной бухгалтерской отчетности этот список устанавливает материнская компания.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539552" y="1052736"/>
            <a:ext cx="828092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в отчетном периоде совершались операции с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аффилированными</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лицами, то в бухгалтерской отчетности отражается определенная информация по каждому из них: степень влияния; виды операций; объем операций каждого вида в сумме и процентах; стоимостные показатели по незавершенным на конец отчетного периода операциям; использованные методы определения цен по каждому виду операций.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Информация об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аффилированных</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лицах включается в пояснительную записку в виде отдельного раздела.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дополнении к показателям сводной отчетности головная компания должна представлять информацию по сегментам.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395536" y="476672"/>
            <a:ext cx="849694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соответствии с ПБУ 12/2010 сегмент – это информация, раскрывающая часть деятельности организации в определенных хозяйственных условиях посредством представления установленного перечня показателей бухгалтерской отчетности организации.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Информация по операционному сегменту – информация, раскрывающая часть деятельности организации по производству определенного товара, выполнению определенной работы, оказанию определенной услуги или однородных групп товаров, работ, услуг, которая подвержена рискам и получению прибылей, отличным от рисков и прибылей по другим товарам, работам, услугам или однородным группам товаров, работ, услуг.</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Информация по географическому сегменту – информация, раскрывающая часть деятельности организации по производству товаров, выполнению работ, оказанию услуг в определенном географическом регионе деятельности организации, которая подвержена рискам и получению прибылей, отличным от рисков и прибылей, имеющих место в других географических регионах деятельности организации.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79512" y="219998"/>
            <a:ext cx="849694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Методы консолидации отчетности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системе корпоративной отчетности большое значение принимает составление консолидированной финансовой отчетности. Назначение консолидированной отчетности заключается в том, что она формируется для группы компаний в целом.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Для того чтобы консолидированная отчетность разных подразделений была сопоставима и могла быть проанализирована, она должна быть стандартизирована, поэтому вопросы консолидации занимают достойное место в системе международных стандартов финансовой отчетности. Основные стандарты, имеющие отношение к консолидации, – это МСФО (IAS) 27 «Консолидированная и индивидуальная финансовая отчетность» и МСФО (IFRS) 3 «Объединение бизнеса».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0" y="332656"/>
            <a:ext cx="9144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Специфика правил консолидации состоит в том, что они применяются не только по отношению к материнским компаниям и структурным подразделениям, но и для инвестиций в зависимые организации и совместные предприятия. Данные положения прописаны в стандартах МСФО (IAS) 28 «Учет инвестиций в ассоциированные компании» и МСФО (IAS) 31 «Финансовая отчетность об участии в совместной деятельности».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Иные направления  консолидации рассмотрены в стандартах – МСФО (IAS) 1 «Представление финансовой отчетности», МСФО (IAS) 14 «Сегментная отчетность», МСФО (IAS) 24 «Раскрытие информации о связанных сторонах», МСФО (IAS) 32 «Финансовые инструменты: раскрытие и представление информации», МСФО (IAS) 39 «Финансовые инструменты: признание и оценка».</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79512" y="220620"/>
            <a:ext cx="8712968"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tx1"/>
                </a:solidFill>
                <a:effectLst/>
                <a:latin typeface="Times New Roman" pitchFamily="18" charset="0"/>
                <a:ea typeface="Microsoft YaHei" pitchFamily="34" charset="-122"/>
                <a:cs typeface="Times New Roman" pitchFamily="18" charset="0"/>
              </a:rPr>
              <a:t>Методы консолидации</a:t>
            </a:r>
            <a:endParaRPr kumimoji="0" lang="ru-RU" sz="2000" b="0" i="0" u="none" strike="noStrike" cap="none" normalizeH="0" baseline="0" dirty="0" smtClean="0">
              <a:ln>
                <a:noFill/>
              </a:ln>
              <a:solidFill>
                <a:schemeClr val="tx1"/>
              </a:solidFill>
              <a:effectLst/>
              <a:latin typeface="Times New Roman" pitchFamily="18" charset="0"/>
              <a:ea typeface="Microsoft YaHei" pitchFamily="34" charset="-122"/>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Microsoft YaHei" pitchFamily="34" charset="-122"/>
                <a:cs typeface="Times New Roman" pitchFamily="18" charset="0"/>
              </a:rPr>
              <a:t>В соответствии с МСФО различают следующие методы консолидации: полная, пропорциональная и долевого участия, учета по себестоимости.</a:t>
            </a: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Microsoft YaHei" pitchFamily="34" charset="-122"/>
                <a:cs typeface="Times New Roman" pitchFamily="18" charset="0"/>
              </a:rPr>
              <a:t>Метод покупки (</a:t>
            </a:r>
            <a:r>
              <a:rPr kumimoji="0" lang="ru-RU" sz="2000" b="0" i="0" u="none" strike="noStrike" cap="none" normalizeH="0" baseline="0" dirty="0" err="1" smtClean="0">
                <a:ln>
                  <a:noFill/>
                </a:ln>
                <a:solidFill>
                  <a:schemeClr val="tx1"/>
                </a:solidFill>
                <a:effectLst/>
                <a:latin typeface="Times New Roman" pitchFamily="18" charset="0"/>
                <a:ea typeface="Microsoft YaHei" pitchFamily="34" charset="-122"/>
                <a:cs typeface="Times New Roman" pitchFamily="18" charset="0"/>
              </a:rPr>
              <a:t>entity</a:t>
            </a:r>
            <a:r>
              <a:rPr kumimoji="0" lang="ru-RU" sz="2000" b="0" i="0" u="none" strike="noStrike" cap="none" normalizeH="0" baseline="0" dirty="0" smtClean="0">
                <a:ln>
                  <a:noFill/>
                </a:ln>
                <a:solidFill>
                  <a:schemeClr val="tx1"/>
                </a:solidFill>
                <a:effectLst/>
                <a:latin typeface="Times New Roman" pitchFamily="18" charset="0"/>
                <a:ea typeface="Microsoft YaHei" pitchFamily="34" charset="-122"/>
                <a:cs typeface="Times New Roman" pitchFamily="18" charset="0"/>
              </a:rPr>
              <a:t> </a:t>
            </a:r>
            <a:r>
              <a:rPr kumimoji="0" lang="ru-RU" sz="2000" b="0" i="0" u="none" strike="noStrike" cap="none" normalizeH="0" baseline="0" dirty="0" err="1" smtClean="0">
                <a:ln>
                  <a:noFill/>
                </a:ln>
                <a:solidFill>
                  <a:schemeClr val="tx1"/>
                </a:solidFill>
                <a:effectLst/>
                <a:latin typeface="Times New Roman" pitchFamily="18" charset="0"/>
                <a:ea typeface="Microsoft YaHei" pitchFamily="34" charset="-122"/>
                <a:cs typeface="Times New Roman" pitchFamily="18" charset="0"/>
              </a:rPr>
              <a:t>method</a:t>
            </a:r>
            <a:r>
              <a:rPr kumimoji="0" lang="ru-RU" sz="2000" b="0" i="0" u="none" strike="noStrike" cap="none" normalizeH="0" baseline="0" dirty="0" smtClean="0">
                <a:ln>
                  <a:noFill/>
                </a:ln>
                <a:solidFill>
                  <a:schemeClr val="tx1"/>
                </a:solidFill>
                <a:effectLst/>
                <a:latin typeface="Times New Roman" pitchFamily="18" charset="0"/>
                <a:ea typeface="Microsoft YaHei" pitchFamily="34" charset="-122"/>
                <a:cs typeface="Times New Roman" pitchFamily="18" charset="0"/>
              </a:rPr>
              <a:t>), который является основным методом составления консолидированной финансовой отчетности и используется для подготовки отчетности группами компаний (за исключением включения в консолидированную отчетность данных ассоциированных компаний) и консолидированной финансовой отчетности, формируемой при объединении компаний. Применяется в случае, когда одна компания получает контроль над другой компанией или несколькими другими компаниями). Существуют два вида применения данного метода для составления консолидированной финансовой отчетности: первичная консолидация (осуществляется однократно в момент приобретения контроля над дочерней компанией) и последующая (осуществляется каждый период до момента утери контроля над дочерней компанией) консолидация. При этом следует иметь в виду, что метод имеет недостатки – является приблизительным, поскольку не учитывает возможности наличия в группе трансфертных цен и иные факторы, поэтому многие группы самостоятельно разрабатывают правила расчета, отражающие особенности их бизнеса.</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95536" y="415159"/>
            <a:ext cx="849694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tab pos="279400" algn="l"/>
                <a:tab pos="1944688" algn="ctr"/>
                <a:tab pos="3225800" algn="l"/>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Сущность и основные понятия консолидированной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tab pos="279400" algn="l"/>
                <a:tab pos="1944688" algn="ctr"/>
                <a:tab pos="3225800" algn="l"/>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отчетности в России</a:t>
            </a:r>
          </a:p>
          <a:p>
            <a:pPr marL="0" marR="0" lvl="0" indent="342900" algn="just" defTabSz="914400" rtl="0" eaLnBrk="0" fontAlgn="base" latinLnBrk="0" hangingPunct="0">
              <a:lnSpc>
                <a:spcPct val="100000"/>
              </a:lnSpc>
              <a:spcBef>
                <a:spcPct val="0"/>
              </a:spcBef>
              <a:spcAft>
                <a:spcPct val="0"/>
              </a:spcAft>
              <a:buClrTx/>
              <a:buSzTx/>
              <a:buFontTx/>
              <a:buNone/>
              <a:tabLst>
                <a:tab pos="279400" algn="l"/>
                <a:tab pos="1944688" algn="ctr"/>
                <a:tab pos="3225800" algn="l"/>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tab pos="279400" algn="l"/>
                <a:tab pos="1944688" algn="ctr"/>
                <a:tab pos="322580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Консолидированная отчетность – это объединенная отчетность двух или более компаний, находящихся в определенных юридических и финансово-хозяйственных взаимоотношениях. Она включает данные о результатах деятельности и финансовом положении объединения в целом, а не ее отдельных структурных единиц. То есть сводный показатель прибыли группы определяется как сумма финансовых результатов всех участников, и прибыль одной компании группы может перекрывать убыток другой. При анализе данных консолидированной финансовой отчетности следует учитывать указанное обстоятельство.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179512" y="523170"/>
            <a:ext cx="871296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Метод долевого участия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equity</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method</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применяется в случаях, когда инвестиция приобретена с целью ее продажи в течение 12 месяцев с даты приобретения либо материнская компания имеет инвестиции только в ассоциированные организации либо когда в роли инвестора выступает дочерняя организация, контролируемая другой организацией, и меньшинство ее акционеров, в том числе и не имеющих права голоса, не возражает против того, чтобы инвестор применял метод учета по долевому участию.</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Метод пропорциональной консолидации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proportional</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consolidation</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применяется для консолидации отчетности по совместной деятельности в формах совместно контролируемые операции, совместно контролируемые активы, совместно контролируемые компании.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323528" y="523170"/>
            <a:ext cx="849694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Метод учета по себестоимости применяется в случаях, когда инвестор не обладает ни контролем, ни существенным влиянием на принятие финансовых и оперативных решений компании. Согласно данному методу инвестор признает доход от инвестиций только в той степени, в которой он получает поступления из накопленной чистой прибыли объекта инвестиций после даты приобретения. Доходы, полученные сверх такой прибыли, считаются возмещением инвестиций и записываются как уменьшение фактической стоимости инвестиций.</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467544" y="764704"/>
            <a:ext cx="842493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Специфика анализа сегментарной отчетности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Крупные холдинги, производящие разнообразные товары, оказывающие широкий спектр услуг, которые помимо всего могут совершаться в различных географических регионах, которые также имеют свои особенности (уровень спроса, доход потребителей, социально-экономические и другие условия), подтверждают необходимость в формировании сегментарной отчетности, с помощью которой можно оценить качество работы каждого сегмента бизнеса.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«Сегмент» (лат.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segmentum</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отрезок, часть чего-либо.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Сегментарная отчетность –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отчетность</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которая раскрывает данные по отдельным сегментам деятельности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23528" y="347797"/>
            <a:ext cx="849694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Требования и порядок формирования сегментарной отчетности регламентируются ПБУ 12/2010 «Информация по сегментам», утвержденном Приказом Минфина России от 08.11.2010 № 143н, которые были разработаны на основе МСФО 14 «Сегментная отчетность». В соответствии с ПБУ 12/2010 сегментарную отчетность обязаны формировать коммерческие организации, за исключением кредитных, которые являются составителями сводной бухгалтерской отчетности, осуществляют различные виды деятельности или производят товары, различающиеся по технологическому процессу, группам потребителей, способам реализации и т.п., осуществляют деятельность в различных географических регионах.</a:t>
            </a:r>
            <a:endParaRPr kumimoji="0" lang="ru-RU" sz="2400" b="0" i="0" u="none" strike="noStrike" cap="none" normalizeH="0" baseline="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0"/>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составе первичной информации по отчетному сегменту в отчетности раскрываются следующие показатели, относящиеся к отчетному сегменту: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выручки;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финансовый результат;</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балансовая величина активов;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обязательств (без учета задолженности по налогу на прибыль. Вместе с нераспределенными обязательствами она должна соответствовать сумме долгосрочных и краткосрочных обязательств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капитальных вложений в основные средства и нематериальные активы;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амортизационных отчислений по основным средствам и нематериальным активам;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совокупная доля в чистой прибыли (убытке) зависимых и дочерних обществ, совместной деятельности, а также общая величина вложений в эти зависимые, дочерние общества и совместную деятельность.</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0" y="260648"/>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Величина выручки сегмента и его финансового результата определяется как разность между выручкой и расходами сегмента без общехозяйственных и прочих расходов, относящихся к организации в целом.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Перечень сегментов, информация по которым раскрывается в бухгалтерской отчетности, согласно ПБУ 12/2010, устанавливается организацией самостоятельно исходя из ее организационной и управленческой структуры.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Перечень отчетных сегментов в сводной бухгалтерской отчетности устанавливает организация, на которую возложено составление сводной бухгалтерской отчетности.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выделении информации по отчетным сегментам принимаются во внимание общеэкономические, валютные, кредитные, ценовые, политические риски, которым может быть подвержена деятельность организации. Вместе с тем оценка рисков при выделении информации по отчетным сегментам не предполагает точное количественное измерение и выражение их.</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487167"/>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выделении информации по операционным сегментам несколько видов товаров, работ, услуг могут быть объединены в однородную группу при условии сходства по всем или большинству из следующих факторов: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назначению товаров, работ, услуг;</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процессу производства товаров, выполнения работ;</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оказанию услуг;</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потребителям (покупателям) товаров, работ, услуг;</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методам продажи товаров и распространения работ, услуг;</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системам управления деятельностью организации (если применимо).</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Формирование информации по географическому сегменту может осуществляться по определенному государству или нескольким государствам, региону или регионам в Российской Федерации.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467544" y="96349"/>
            <a:ext cx="849694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Исходя из организационной структуры и системы внутренней отчетности организации информация по географическому сегменту может выделяться по местам расположения активов (ведения деятельности организации) или по местам расположения рынков сбыта (потребителей (покупателей) товаров, работ, услуг).</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Операционный или географический сегмент считается отчетным, если значительная величина его выручки получена от продажи внешним покупателям и выполняется одно из следующих условий: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выручка от продажи внешним покупателям и от операций с другими сегментами данной организации составляет не менее 10% общей суммы выручки (внешней и внутренней) всех сегментов;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финансовый результат деятельности данного сегмента (прибыль или убыток) составляет не менее 10 % суммарной прибыли или суммарного убытка всех сегментов (в зависимости от того, какая величина больше в абсолютном значении);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активы данного сегмента составляют не менее 10% суммарных активов всех сегментов.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0" y="130324"/>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отчетные сегменты, выделенные при подготовке бухгалтерской отчетности организации, должно приходиться не менее 75% выручки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на отчетные сегменты, выделенные при подготовке бухгалтерской отчетности, приходится менее 75% выручки, то должны быть выделены дополнительные отчетные сегменты.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формировании бухгалтерской отчетности раскрытие информации по отчетным сегментам осуществляется посредством представления определенного перечня показателей, при этом выделяется первичная и вторичная информация по сегментам.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Выделение первичной и вторичной информации по отчетным сегментам производится исходя из преобладающих источников и характера имеющихся рисков и полученных прибылей деятельности организации. Преобладающие источники и характер рисков и прибылей выявляются на основе организационной и управленческой структуры организации, а также системы внутренней отчетности.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0" y="117234"/>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составе первичной информации по отчетному сегменту в бухгалтерской отчетности раскрываются следующие показатели, относящиеся к отчетному сегменту: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выручки, в том числе полученная от продажи внешним покупателям и от операций с другими сегментами;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финансовый результат (прибыль или убыток);</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балансовая величина активов;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обязательств;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капитальных вложений в основные средства и нематериальные активы;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общая величина амортизационных отчислений по основным средствам и нематериальным активам;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совокупная доля в чистой прибыли (убытке) зависимых и дочерних обществ, совместной деятельности, а также общая величина вложений в эти зависимые общества и совместную деятельность.</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23528" y="1240348"/>
            <a:ext cx="8568952"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Цель составления консолидированной отчетности – предоставить пользователям информацию об имущественном и финансовом положении, а также финансовых результатах объединения как единого хозяйствующего субъекта.</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Пользователями консолидированной отчетности могут быть все заинтересованные лица.</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0" y="692696"/>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Знание особенностей содержания и формирования сегментарной отчетности обеспечивает построение стройной методики ее анализа, в составе которой целесообразно выделить две крупные части: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анализ отчетной информации в разрезе операционных сегментов деятельности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анализ отчетной информации в разрезе географических сегментов деятельности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Анализ отчетной информации в разрезе операционных сегментов деятельности организации проводится на основе учетных данных о выручке от продаж, расходах, финансовом результате, балансовой стоимости активов, начисленной амортизации по основным средствам и нематериальным активам, обязательствам отдельных сегментов. Его следует начинать с оценки обоснованности выделения отчетных сегментов. Для этого необходимо проверить полученную информацию по операционным сегментам на соответствие всем требованиям, предъявляемым к ним.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79512" y="347797"/>
            <a:ext cx="871296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Чаще всего информация по операционным сегментам признается первичным форматом сегментарной отчетности. На анализируемом предприятии имеется возможность идентифицировать для каждого операционного сегмента не только выручку от продаж и финансовый результат, но и балансовую стоимость активов, общую величину капитальных вложений в основные средства и нематериальные активы, амортизационные отчисления по ним. Вместе с тем проблематичным является распределение между сегментами с достаточной точностью обязательств организации.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На основе информации по операционным сегментам за прошлый и отчетный годы рассчитываются показатели динамики доходов, расходов и финансовых результатов.</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95536" y="620688"/>
            <a:ext cx="8496944"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Для оценки влияния результатов работы операционных сегментов на общий финансовый результат следует провести структурный анализ доходов, расходов и прибыли отдельных видов деятельности организации.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в отчетности по каждому операционному сегменту смогли выделить величину активов, обязательств и других показателей, то в дополнение к ранее перечисленным показателям можно рассчитать и проанализировать в динамике следующие:</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удельный вес активов сегмента в общей сумме распределенных между сегментами активов;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удельный вес активов сегмента в общей сумме активов организации;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аналогичные показатели по обязательствам, капитальным вложениям, амортизационным отчислениям по основным средствам и нематериальным активам;</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оборачиваемость активов сегмента (отношение выручки сегмента к среднегодовой стоимости его активов);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рентабельность активов сегмента (отношение прибыли сегмента к среднегодовой стоимости его активов).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0" y="348377"/>
            <a:ext cx="91440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целом такой анализ позволяет оценить вклад каждого сегмента в общие результаты работы организации, определить эффективность отдельных видов ее деятельности и уровень рисков, что важно и для внутреннего управления, и для внешних пользователей бухгалтерской отчетности (собственников, потенциальных инвесторов и др.).</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Анализ отчетной информации по географическим сегментам деятельности организации целесообразно также начинать с оценки обоснованности выделения отчетных географических сегментов.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Выделять географические сегменты по местам расположения не нужно.</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Как уже было отмечено, информация по географическим сегментам чаще всего признается вторичным форматом сегментарной отчетности, в котором отражается: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величина выручки от внешних покупателей по каждому сегменту, выделенного по местам расположения рынков сбыта;</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балансовая величина активов, величина капитальных вложений в основные средства и нематериальные активы отчетного сегмента, выделенного по местам расположения активов.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323528" y="383800"/>
            <a:ext cx="8568952"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Анализ производится в следующей последовательности: расчет динамики выручки и балансовой величины активов; структуры выручки или активов сегмента в общей величине выручки от продаж или активов организации в целом.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Результаты анализа позволяют оценить тенденции изменения в объемах продаж на различных рынках сбыта, вклад каждого сегмента в общие результаты деятельности организации.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анализе географических сегментов следует проанализировать изменение динамики и структуры выручки от продажи продукции. Что в свою очередь позволит выявить причины изменения показателей, принять меры по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избежанию</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отрицательных тенденций, возможному расширению рынков сбыта производимой продукции, оказанию услуг.</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51520" y="463043"/>
            <a:ext cx="864096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Основой для составления отчетности объединения служит бухгалтерская отчетность, образующих группу. Все компании объединения, являясь юридическими лицами, обязаны вести бухгалтерский учет собственных операций и составлять финансовую отчетность, придерживаясь традиционной методологии учета. При этом формирование сводной (консолидированной) отчетности, в которой аккумулируются данные бухгалтерской отчетности головной компании и дочерних организаций и в которую также включается информация о зависимых организациях, является прямой обязанностью головной компании. При отсутствии единых методологических принципов составляется трансформационная таблица операций, оформленных согласно учетной политике головной компании.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95536" y="692696"/>
            <a:ext cx="849694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Сводная бухгалтерская отчетность составляется по формам, разработанным материнской компанией, с учетом ПБУ 4/99 «Бухгалтерская отчетность организации», утвержденного Приказом Минфина России от 06.07.1999 № 43н, на основе типовых форм бухгалтерской отчетности. Консолидация показателей производится путем суммирования одноименных статей отчетности компаний группы. Во избежание двойного счета данные корректируются на суммы по внутрикорпоративным операциям.</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состав консолидированной отчетности входят сводные данные бухгалтерского баланса,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отчета о финансовых результатах,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приложений к ним, пояснительная записка (с раскрытием информации по сегментам и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аффилированным</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лицам); аудиторское заключение.</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251520" y="271143"/>
            <a:ext cx="864096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Числовые показатели об отдельных активах, пассивах и иных фактах хозяйственной деятельности должны приводиться в сводной бухгалтерской отчетности обособленно, если без знания о них пользователи не могут оценить финансовое положение группы компаний или финансовый результат ее деятельности. Числовые показатели об отдельных видах активов, пассивов и хозяйственных операций не приводятся в сводном бухгалтерском балансе или сводном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отчете о финансовых результатах, </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если каждый из этих показателей в отдельности несуществен для оценки пользователями финансового положения группы компаний или финансового результата ее деятельности, а отражаются общей суммой в пояснениях к сводному бухгалтерскому балансу и </a:t>
            </a:r>
            <a:r>
              <a:rPr kumimoji="0" lang="ru-RU" sz="2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сводному </a:t>
            </a:r>
            <a:r>
              <a:rPr kumimoji="0" lang="ru-RU" sz="24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отчету о финансовых результатах.</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51520" y="260648"/>
            <a:ext cx="864096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До формирования сводной бухгалтерской отчетности необходимо выверить и урегулировать все взаиморасчеты и иные финансовые взаимоотношения между головной компанией и дочерними структурами, а также между последними.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 объединении бухгалтерской отчетности головной и дочерних компаний в сводный бухгалтерский баланс не включаются:</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финансовые вложения головной компании в уставные капиталы дочерних компаний и соответственно уставные капиталы последних в части, принадлежащей головной компании;</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показатели, отражающие дебиторскую и кредиторскую задолженность между головной и дочерними компаниями, а также между последними;</a:t>
            </a:r>
          </a:p>
          <a:p>
            <a:pPr indent="342900" algn="just">
              <a:spcAft>
                <a:spcPts val="0"/>
              </a:spcAft>
            </a:pPr>
            <a:r>
              <a:rPr lang="ru-RU" sz="2400" dirty="0" smtClean="0">
                <a:latin typeface="Times New Roman"/>
                <a:ea typeface="Times New Roman"/>
              </a:rPr>
              <a:t>3) прибыль и убытки от операций между головной и дочерними компаниями, а также между последними;</a:t>
            </a:r>
            <a:endParaRPr lang="ru-RU" sz="2000" dirty="0" smtClean="0">
              <a:latin typeface="Times New Roman"/>
              <a:ea typeface="Times New Roman"/>
            </a:endParaRPr>
          </a:p>
          <a:p>
            <a:pPr marL="0" marR="0" lvl="0" indent="342900" algn="just"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179512" y="329468"/>
            <a:ext cx="871296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дивиденды, выплачиваемые дочерними структурами головной компании либо другим дочерним структурам той же головной компании, а также выплачиваемые последней своим дочерним компаниям. В сводной бухгалтерской отчетности отражаются лишь дивиденды, подлежащие выплате организациям и лицам, не входящим в группу компаний;</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части активов и пассивов дочерних компаний, не относящихся к деятельности группы, если головная компания имеет 50% и менее процентов голосующих акций акционерного общества или уставного капитала в обществе с ограниченной ответственностью. В этом случае доля активов и пассивов дочерней компании для включения в сводную бухгалтерскую отчетность определяется исходя из доли голосующих акций дочерней компании, принадлежащей головной компании, в их общем количестве или доли участия головной компании в уставном капитале дочерней структуры.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503040" y="836712"/>
            <a:ext cx="824542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just" defTabSz="914400" rtl="0" eaLnBrk="1" fontAlgn="base" latinLnBrk="0" hangingPunct="1">
              <a:lnSpc>
                <a:spcPct val="100000"/>
              </a:lnSpc>
              <a:spcBef>
                <a:spcPct val="0"/>
              </a:spcBef>
              <a:spcAft>
                <a:spcPct val="0"/>
              </a:spcAft>
              <a:buClrTx/>
              <a:buSzTx/>
              <a:buFontTx/>
              <a:buNone/>
              <a:tabLst>
                <a:tab pos="325438" algn="l"/>
                <a:tab pos="423863" algn="l"/>
                <a:tab pos="685800" algn="l"/>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Особенности консолидированной отчетности: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Консолидированная отчетность не является отчетностью юридически самостоятельной организации, имеет информационную и аналитическую направленность.</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Цель консолидированной отчетности – получение общего представления о результатах деятельности корпорации.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Результаты сделок между подразделениями компании не включаются в консолидированную бухгалтерскую отчетность, в которой отражаются операции с внешними контрагентами.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Финансовая отчетность одной дочерней компании содержит сводную информацию о результатах и финансовом положении ее деятельности, при этом прибыль, полученная одной может покрывать убытки другой, также как и прочное финансовое положение одной может скрывать потенциальную неплатежеспособность другой.</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342900" algn="just" defTabSz="914400" rtl="0" eaLnBrk="0" fontAlgn="base" latinLnBrk="0" hangingPunct="0">
              <a:lnSpc>
                <a:spcPct val="100000"/>
              </a:lnSpc>
              <a:spcBef>
                <a:spcPct val="0"/>
              </a:spcBef>
              <a:spcAft>
                <a:spcPct val="0"/>
              </a:spcAft>
              <a:buClrTx/>
              <a:buSzTx/>
              <a:buFontTx/>
              <a:buChar char="•"/>
              <a:tabLst>
                <a:tab pos="325438" algn="l"/>
                <a:tab pos="423863" algn="l"/>
                <a:tab pos="6858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случае если материнская компания состоит из подразделений, работающих в различных областях деятельности, то консолидированная отчетность по данной группе может не раскрывать отдельных важных деталей, когда отсутствует дополнительная информация о каждом сегменте деятельности группы.</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3535</Words>
  <Application>Microsoft Office PowerPoint</Application>
  <PresentationFormat>Экран (4:3)</PresentationFormat>
  <Paragraphs>135</Paragraphs>
  <Slides>34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34</vt:i4>
      </vt:variant>
    </vt:vector>
  </HeadingPairs>
  <TitlesOfParts>
    <vt:vector size="35" baseType="lpstr">
      <vt:lpstr>Тема Office</vt:lpstr>
      <vt:lpstr>Анализ консолидированной и сегментарной отчетности организации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Анализ консолидированной и сегментарной отчетности организации </dc:title>
  <dc:creator>Ирина</dc:creator>
  <cp:lastModifiedBy>Ирина</cp:lastModifiedBy>
  <cp:revision>9</cp:revision>
  <dcterms:created xsi:type="dcterms:W3CDTF">2015-11-13T10:20:49Z</dcterms:created>
  <dcterms:modified xsi:type="dcterms:W3CDTF">2019-04-17T08:35:30Z</dcterms:modified>
</cp:coreProperties>
</file>